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3" r:id="rId6"/>
    <p:sldId id="269" r:id="rId7"/>
    <p:sldId id="265" r:id="rId8"/>
    <p:sldId id="270" r:id="rId9"/>
    <p:sldId id="260" r:id="rId10"/>
    <p:sldId id="262" r:id="rId11"/>
    <p:sldId id="267" r:id="rId12"/>
    <p:sldId id="268" r:id="rId13"/>
    <p:sldId id="261" r:id="rId14"/>
    <p:sldId id="264" r:id="rId15"/>
    <p:sldId id="271" r:id="rId16"/>
    <p:sldId id="279" r:id="rId17"/>
    <p:sldId id="273" r:id="rId18"/>
    <p:sldId id="276" r:id="rId19"/>
    <p:sldId id="272" r:id="rId20"/>
    <p:sldId id="274" r:id="rId21"/>
    <p:sldId id="281" r:id="rId22"/>
    <p:sldId id="285" r:id="rId23"/>
    <p:sldId id="287" r:id="rId24"/>
    <p:sldId id="283" r:id="rId25"/>
    <p:sldId id="286" r:id="rId26"/>
    <p:sldId id="282" r:id="rId27"/>
    <p:sldId id="284" r:id="rId28"/>
    <p:sldId id="28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30" autoAdjust="0"/>
    <p:restoredTop sz="94660"/>
  </p:normalViewPr>
  <p:slideViewPr>
    <p:cSldViewPr snapToGrid="0">
      <p:cViewPr>
        <p:scale>
          <a:sx n="110" d="100"/>
          <a:sy n="110" d="100"/>
        </p:scale>
        <p:origin x="92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tiff>
</file>

<file path=ppt/media/image15.tiff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F35235-9703-D143-898A-E8C068A3189E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DE72B5-2E2C-C940-884E-D61F7F30A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346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180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522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9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913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344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390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194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576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520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026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94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060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704" r:id="rId5"/>
    <p:sldLayoutId id="2147483698" r:id="rId6"/>
    <p:sldLayoutId id="2147483699" r:id="rId7"/>
    <p:sldLayoutId id="2147483700" r:id="rId8"/>
    <p:sldLayoutId id="2147483703" r:id="rId9"/>
    <p:sldLayoutId id="2147483702" r:id="rId10"/>
    <p:sldLayoutId id="214748370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tiff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FDC652-67CD-4B69-9423-B5009CA51E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0928" y="965200"/>
            <a:ext cx="5999002" cy="4927600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Characters Behaviors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in Video game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Using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Reinforcement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Learning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EF5601-A8BC-411D-AA64-3E79320BA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58473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sitting, black, table, small&#10;&#10;Description automatically generated">
            <a:extLst>
              <a:ext uri="{FF2B5EF4-FFF2-40B4-BE49-F238E27FC236}">
                <a16:creationId xmlns:a16="http://schemas.microsoft.com/office/drawing/2014/main" id="{D70B364B-0891-4A5D-BC4F-FAA341491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3809" y="494522"/>
            <a:ext cx="56847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96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EC2905-62FD-40FD-89F1-88DD5C362847}"/>
              </a:ext>
            </a:extLst>
          </p:cNvPr>
          <p:cNvSpPr txBox="1"/>
          <p:nvPr/>
        </p:nvSpPr>
        <p:spPr>
          <a:xfrm>
            <a:off x="435869" y="640080"/>
            <a:ext cx="3659246" cy="2862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Gym : toolkit for developing and comparing reinforcement learning algorithms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ผลการค้นหารูปภาพสำหรับ cartpole">
            <a:extLst>
              <a:ext uri="{FF2B5EF4-FFF2-40B4-BE49-F238E27FC236}">
                <a16:creationId xmlns:a16="http://schemas.microsoft.com/office/drawing/2014/main" id="{F0520954-0C6C-415F-A0A4-3263A10AC7E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61922" y="1969907"/>
            <a:ext cx="6275667" cy="2918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8061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EC2905-62FD-40FD-89F1-88DD5C362847}"/>
              </a:ext>
            </a:extLst>
          </p:cNvPr>
          <p:cNvSpPr txBox="1"/>
          <p:nvPr/>
        </p:nvSpPr>
        <p:spPr>
          <a:xfrm>
            <a:off x="435868" y="640080"/>
            <a:ext cx="3934795" cy="2862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Gym Retro: turns classic video games into Gym environments for reinforcement learning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ผลการค้นหารูปภาพสำหรับ openai gym-retro">
            <a:extLst>
              <a:ext uri="{FF2B5EF4-FFF2-40B4-BE49-F238E27FC236}">
                <a16:creationId xmlns:a16="http://schemas.microsoft.com/office/drawing/2014/main" id="{A5D02AA2-4660-4D8E-840F-8665F4BAA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3701" y="1381037"/>
            <a:ext cx="6143888" cy="409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2457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EC2905-62FD-40FD-89F1-88DD5C362847}"/>
              </a:ext>
            </a:extLst>
          </p:cNvPr>
          <p:cNvSpPr txBox="1"/>
          <p:nvPr/>
        </p:nvSpPr>
        <p:spPr>
          <a:xfrm>
            <a:off x="435868" y="640080"/>
            <a:ext cx="3934795" cy="2862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TensorFlow:</a:t>
            </a:r>
          </a:p>
          <a:p>
            <a:r>
              <a:rPr lang="en-US" sz="3600" dirty="0">
                <a:solidFill>
                  <a:schemeClr val="bg1"/>
                </a:solidFill>
              </a:rPr>
              <a:t>end-to-end open source platform for machine learning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D52E48D-22D4-4591-8847-EDA96F4CB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0274" y="1410887"/>
            <a:ext cx="6437934" cy="362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98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3C39C2-3EDC-47C9-8243-A1C7AAF783F2}"/>
              </a:ext>
            </a:extLst>
          </p:cNvPr>
          <p:cNvSpPr txBox="1"/>
          <p:nvPr/>
        </p:nvSpPr>
        <p:spPr>
          <a:xfrm>
            <a:off x="1097280" y="758952"/>
            <a:ext cx="10058400" cy="3892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Our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Works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02597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ADED0A-75D8-4543-9992-CE2E09A78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78" y="586931"/>
            <a:ext cx="3725565" cy="5118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9EEB0C3-6BD0-4B52-999A-75934B568B95}"/>
              </a:ext>
            </a:extLst>
          </p:cNvPr>
          <p:cNvSpPr txBox="1"/>
          <p:nvPr/>
        </p:nvSpPr>
        <p:spPr>
          <a:xfrm>
            <a:off x="5093208" y="1865376"/>
            <a:ext cx="69951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Performance Comparison of Reinforcement Learning Algorithm with Atari Game “Kaboom”</a:t>
            </a:r>
          </a:p>
        </p:txBody>
      </p:sp>
    </p:spTree>
    <p:extLst>
      <p:ext uri="{BB962C8B-B14F-4D97-AF65-F5344CB8AC3E}">
        <p14:creationId xmlns:p14="http://schemas.microsoft.com/office/powerpoint/2010/main" val="3088428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B52593-060B-4EE2-B023-E0F317F45D73}"/>
              </a:ext>
            </a:extLst>
          </p:cNvPr>
          <p:cNvSpPr txBox="1"/>
          <p:nvPr/>
        </p:nvSpPr>
        <p:spPr>
          <a:xfrm>
            <a:off x="492370" y="516836"/>
            <a:ext cx="3084844" cy="19610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spc="-5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to Play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5168E8A-D3B8-4FAF-A981-2046DCB0619C}"/>
              </a:ext>
            </a:extLst>
          </p:cNvPr>
          <p:cNvSpPr txBox="1"/>
          <p:nvPr/>
        </p:nvSpPr>
        <p:spPr>
          <a:xfrm>
            <a:off x="571752" y="2799654"/>
            <a:ext cx="3005462" cy="318966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Controls : Left, Right, Button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Rules : Receive a Bomb got a score. If miss lose </a:t>
            </a:r>
            <a:r>
              <a:rPr lang="en-US">
                <a:solidFill>
                  <a:srgbClr val="FFFFFF"/>
                </a:solidFill>
              </a:rPr>
              <a:t>one life </a:t>
            </a:r>
            <a:r>
              <a:rPr lang="en-US" dirty="0">
                <a:solidFill>
                  <a:srgbClr val="FFFFFF"/>
                </a:solidFill>
              </a:rPr>
              <a:t>(3 lives per games)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Goal : Get High Score or get 10,000 or above point to get Easter Egg</a:t>
            </a:r>
          </a:p>
        </p:txBody>
      </p:sp>
      <p:pic>
        <p:nvPicPr>
          <p:cNvPr id="2052" name="Picture 4" descr="ผลการค้นหารูปภาพสำหรับ kaboom atari2600">
            <a:extLst>
              <a:ext uri="{FF2B5EF4-FFF2-40B4-BE49-F238E27FC236}">
                <a16:creationId xmlns:a16="http://schemas.microsoft.com/office/drawing/2014/main" id="{454DB262-6875-46E5-A753-00A2F1FB8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6149" y="1482852"/>
            <a:ext cx="6919636" cy="389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06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DA4C40-712A-C344-937A-5B45F9C716B5}"/>
              </a:ext>
            </a:extLst>
          </p:cNvPr>
          <p:cNvSpPr txBox="1"/>
          <p:nvPr/>
        </p:nvSpPr>
        <p:spPr>
          <a:xfrm>
            <a:off x="0" y="0"/>
            <a:ext cx="6611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Kaboom Reinforcement Learning Cycle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DC4655-37EE-724A-9C17-92E957903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165" y="887356"/>
            <a:ext cx="6275667" cy="25416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F774E0-FB87-964C-9BD8-3FEAC0336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2706" y="811156"/>
            <a:ext cx="2258291" cy="225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FE2077-31FB-E444-B435-72DFF6ABB3D0}"/>
              </a:ext>
            </a:extLst>
          </p:cNvPr>
          <p:cNvSpPr txBox="1"/>
          <p:nvPr/>
        </p:nvSpPr>
        <p:spPr>
          <a:xfrm>
            <a:off x="9738355" y="3142223"/>
            <a:ext cx="1886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Action</a:t>
            </a:r>
          </a:p>
          <a:p>
            <a:pPr algn="ctr"/>
            <a:r>
              <a:rPr lang="en-US" dirty="0"/>
              <a:t>Left, Right, Button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9015E7-34D0-B246-8444-08AAC2A30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7705" y="3497608"/>
            <a:ext cx="1236586" cy="16990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1FB89E-C607-BD40-847A-2409BFD88EE9}"/>
              </a:ext>
            </a:extLst>
          </p:cNvPr>
          <p:cNvSpPr txBox="1"/>
          <p:nvPr/>
        </p:nvSpPr>
        <p:spPr>
          <a:xfrm>
            <a:off x="6951055" y="4505597"/>
            <a:ext cx="3536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Environment</a:t>
            </a:r>
          </a:p>
          <a:p>
            <a:r>
              <a:rPr lang="en-US" dirty="0"/>
              <a:t>Kaboom Atari 2600 game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41D203-9CFE-D644-BB2B-C4B63F4C58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642" y="1222751"/>
            <a:ext cx="2032000" cy="1435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38FCF1-222D-0742-894A-BEDE44D3D1AF}"/>
              </a:ext>
            </a:extLst>
          </p:cNvPr>
          <p:cNvSpPr txBox="1"/>
          <p:nvPr/>
        </p:nvSpPr>
        <p:spPr>
          <a:xfrm>
            <a:off x="223059" y="2851277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State : Each Frame of Game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F7A834-A924-BB4C-9040-62D65AC33DCA}"/>
              </a:ext>
            </a:extLst>
          </p:cNvPr>
          <p:cNvSpPr txBox="1"/>
          <p:nvPr/>
        </p:nvSpPr>
        <p:spPr>
          <a:xfrm>
            <a:off x="0" y="5258085"/>
            <a:ext cx="4530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 Reward : if player catch a bomb. Get scores </a:t>
            </a:r>
          </a:p>
          <a:p>
            <a:r>
              <a:rPr lang="en-US" dirty="0"/>
              <a:t>Negative Reward : If player miss catching. Lose 1 Life</a:t>
            </a:r>
          </a:p>
        </p:txBody>
      </p:sp>
    </p:spTree>
    <p:extLst>
      <p:ext uri="{BB962C8B-B14F-4D97-AF65-F5344CB8AC3E}">
        <p14:creationId xmlns:p14="http://schemas.microsoft.com/office/powerpoint/2010/main" val="1093632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3C39C2-3EDC-47C9-8243-A1C7AAF783F2}"/>
              </a:ext>
            </a:extLst>
          </p:cNvPr>
          <p:cNvSpPr txBox="1"/>
          <p:nvPr/>
        </p:nvSpPr>
        <p:spPr>
          <a:xfrm>
            <a:off x="1097280" y="758952"/>
            <a:ext cx="10058400" cy="3892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Structure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55075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CBD728-A07A-4500-9326-97619AFF9CCB}"/>
              </a:ext>
            </a:extLst>
          </p:cNvPr>
          <p:cNvSpPr txBox="1"/>
          <p:nvPr/>
        </p:nvSpPr>
        <p:spPr>
          <a:xfrm>
            <a:off x="4605556" y="5938734"/>
            <a:ext cx="7597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Environment Structure</a:t>
            </a:r>
            <a:r>
              <a:rPr lang="th-TH" sz="3200" dirty="0"/>
              <a:t> </a:t>
            </a:r>
            <a:r>
              <a:rPr lang="en-US" sz="3200" dirty="0"/>
              <a:t>: Create Environment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D94468-F592-4BFF-B099-09345F30C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159" y="1729931"/>
            <a:ext cx="1236586" cy="16990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480E65-A525-4BA4-BEB1-232DB73B92B2}"/>
              </a:ext>
            </a:extLst>
          </p:cNvPr>
          <p:cNvSpPr txBox="1"/>
          <p:nvPr/>
        </p:nvSpPr>
        <p:spPr>
          <a:xfrm>
            <a:off x="369120" y="3639312"/>
            <a:ext cx="3026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Kaboom Rom File :</a:t>
            </a:r>
          </a:p>
          <a:p>
            <a:pPr algn="ctr"/>
            <a:r>
              <a:rPr lang="en-US" dirty="0"/>
              <a:t>Kaboom! (Paddle) (CCE).bin</a:t>
            </a:r>
          </a:p>
        </p:txBody>
      </p:sp>
      <p:pic>
        <p:nvPicPr>
          <p:cNvPr id="3074" name="Picture 2" descr="ผลการค้นหารูปภาพสำหรับ python logo png">
            <a:extLst>
              <a:ext uri="{FF2B5EF4-FFF2-40B4-BE49-F238E27FC236}">
                <a16:creationId xmlns:a16="http://schemas.microsoft.com/office/drawing/2014/main" id="{3815BF4A-DFF3-45C7-A32B-39285D0B2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0368" y="1697736"/>
            <a:ext cx="1731264" cy="173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B561B6-F035-4118-B976-EBAE063174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0246" y="1729931"/>
            <a:ext cx="1237595" cy="17009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6F1F31-89E9-41EB-93C2-D1E9EBFB94A2}"/>
              </a:ext>
            </a:extLst>
          </p:cNvPr>
          <p:cNvSpPr txBox="1"/>
          <p:nvPr/>
        </p:nvSpPr>
        <p:spPr>
          <a:xfrm>
            <a:off x="4714668" y="3635607"/>
            <a:ext cx="2762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retro_make</a:t>
            </a:r>
            <a:endParaRPr lang="en-US" dirty="0"/>
          </a:p>
          <a:p>
            <a:pPr algn="ctr"/>
            <a:r>
              <a:rPr lang="en-US" dirty="0"/>
              <a:t>Library Require: Gym-Retro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634A6A-CCCE-4DC0-AFBE-858292DB3478}"/>
              </a:ext>
            </a:extLst>
          </p:cNvPr>
          <p:cNvSpPr txBox="1"/>
          <p:nvPr/>
        </p:nvSpPr>
        <p:spPr>
          <a:xfrm>
            <a:off x="9029039" y="3635607"/>
            <a:ext cx="256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Kaboom Environment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51C3D5-E4E8-4184-8C27-4B39178529EB}"/>
              </a:ext>
            </a:extLst>
          </p:cNvPr>
          <p:cNvCxnSpPr/>
          <p:nvPr/>
        </p:nvCxnSpPr>
        <p:spPr>
          <a:xfrm>
            <a:off x="3310440" y="2638869"/>
            <a:ext cx="14779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680B1A-32D9-4A78-924E-1442C4C2E563}"/>
              </a:ext>
            </a:extLst>
          </p:cNvPr>
          <p:cNvCxnSpPr/>
          <p:nvPr/>
        </p:nvCxnSpPr>
        <p:spPr>
          <a:xfrm>
            <a:off x="7551071" y="2638869"/>
            <a:ext cx="14779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2" descr="ผลการค้นหารูปภาพสำหรับ python logo png">
            <a:extLst>
              <a:ext uri="{FF2B5EF4-FFF2-40B4-BE49-F238E27FC236}">
                <a16:creationId xmlns:a16="http://schemas.microsoft.com/office/drawing/2014/main" id="{B2AC9E3D-EA1C-48C3-A1D5-972217864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024" y="2851974"/>
            <a:ext cx="783633" cy="78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4691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CBD728-A07A-4500-9326-97619AFF9CCB}"/>
              </a:ext>
            </a:extLst>
          </p:cNvPr>
          <p:cNvSpPr txBox="1"/>
          <p:nvPr/>
        </p:nvSpPr>
        <p:spPr>
          <a:xfrm>
            <a:off x="4788408" y="5938734"/>
            <a:ext cx="7414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Environment Structure</a:t>
            </a:r>
            <a:r>
              <a:rPr lang="th-TH" sz="3200" dirty="0"/>
              <a:t> </a:t>
            </a:r>
            <a:r>
              <a:rPr lang="en-US" sz="3200" dirty="0"/>
              <a:t>: Get specific actions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D94468-F592-4BFF-B099-09345F30C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159" y="1729931"/>
            <a:ext cx="1236586" cy="16990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480E65-A525-4BA4-BEB1-232DB73B92B2}"/>
              </a:ext>
            </a:extLst>
          </p:cNvPr>
          <p:cNvSpPr txBox="1"/>
          <p:nvPr/>
        </p:nvSpPr>
        <p:spPr>
          <a:xfrm>
            <a:off x="369120" y="3639312"/>
            <a:ext cx="3026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Kaboom Environment</a:t>
            </a:r>
          </a:p>
          <a:p>
            <a:pPr algn="ctr"/>
            <a:r>
              <a:rPr lang="en-US" dirty="0"/>
              <a:t>Action Space : </a:t>
            </a:r>
            <a:r>
              <a:rPr lang="en-US" dirty="0" err="1"/>
              <a:t>MultiBinary</a:t>
            </a:r>
            <a:r>
              <a:rPr lang="en-US" dirty="0"/>
              <a:t>(8)</a:t>
            </a:r>
          </a:p>
        </p:txBody>
      </p:sp>
      <p:pic>
        <p:nvPicPr>
          <p:cNvPr id="3074" name="Picture 2" descr="ผลการค้นหารูปภาพสำหรับ python logo png">
            <a:extLst>
              <a:ext uri="{FF2B5EF4-FFF2-40B4-BE49-F238E27FC236}">
                <a16:creationId xmlns:a16="http://schemas.microsoft.com/office/drawing/2014/main" id="{3815BF4A-DFF3-45C7-A32B-39285D0B2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0368" y="1697736"/>
            <a:ext cx="1731264" cy="173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B561B6-F035-4118-B976-EBAE063174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0246" y="1729931"/>
            <a:ext cx="1237595" cy="17009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6F1F31-89E9-41EB-93C2-D1E9EBFB94A2}"/>
              </a:ext>
            </a:extLst>
          </p:cNvPr>
          <p:cNvSpPr txBox="1"/>
          <p:nvPr/>
        </p:nvSpPr>
        <p:spPr>
          <a:xfrm>
            <a:off x="4788408" y="3635607"/>
            <a:ext cx="2615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Discretizer.py</a:t>
            </a:r>
          </a:p>
          <a:p>
            <a:pPr algn="ctr"/>
            <a:r>
              <a:rPr lang="en-US" dirty="0"/>
              <a:t>Library Require: Gym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634A6A-CCCE-4DC0-AFBE-858292DB3478}"/>
              </a:ext>
            </a:extLst>
          </p:cNvPr>
          <p:cNvSpPr txBox="1"/>
          <p:nvPr/>
        </p:nvSpPr>
        <p:spPr>
          <a:xfrm>
            <a:off x="9029039" y="3635607"/>
            <a:ext cx="2560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Kaboom Environment</a:t>
            </a:r>
          </a:p>
          <a:p>
            <a:pPr algn="ctr"/>
            <a:r>
              <a:rPr lang="en-US" dirty="0"/>
              <a:t>Action Space : Discrete(3)</a:t>
            </a:r>
          </a:p>
          <a:p>
            <a:pPr algn="ctr"/>
            <a:r>
              <a:rPr lang="en-US" dirty="0"/>
              <a:t>[Left], [Right], [Button]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51C3D5-E4E8-4184-8C27-4B39178529EB}"/>
              </a:ext>
            </a:extLst>
          </p:cNvPr>
          <p:cNvCxnSpPr/>
          <p:nvPr/>
        </p:nvCxnSpPr>
        <p:spPr>
          <a:xfrm>
            <a:off x="3310440" y="2638869"/>
            <a:ext cx="14779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680B1A-32D9-4A78-924E-1442C4C2E563}"/>
              </a:ext>
            </a:extLst>
          </p:cNvPr>
          <p:cNvCxnSpPr/>
          <p:nvPr/>
        </p:nvCxnSpPr>
        <p:spPr>
          <a:xfrm>
            <a:off x="7551071" y="2638869"/>
            <a:ext cx="14779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2" descr="ผลการค้นหารูปภาพสำหรับ python logo png">
            <a:extLst>
              <a:ext uri="{FF2B5EF4-FFF2-40B4-BE49-F238E27FC236}">
                <a16:creationId xmlns:a16="http://schemas.microsoft.com/office/drawing/2014/main" id="{C253D30C-7498-4153-98B6-FB556608B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024" y="2851974"/>
            <a:ext cx="783633" cy="78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ผลการค้นหารูปภาพสำหรับ python logo png">
            <a:extLst>
              <a:ext uri="{FF2B5EF4-FFF2-40B4-BE49-F238E27FC236}">
                <a16:creationId xmlns:a16="http://schemas.microsoft.com/office/drawing/2014/main" id="{05A493E4-9C38-4F1C-A606-C00E05FDE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924" y="2851974"/>
            <a:ext cx="783633" cy="78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2024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AC7EF3-3961-46D5-AA7F-624C0CD9886A}"/>
              </a:ext>
            </a:extLst>
          </p:cNvPr>
          <p:cNvSpPr txBox="1"/>
          <p:nvPr/>
        </p:nvSpPr>
        <p:spPr>
          <a:xfrm>
            <a:off x="1097280" y="758952"/>
            <a:ext cx="10058400" cy="3892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900" spc="-5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Reinforcement Learning?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5609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FCD0C57-5FF4-4F85-B94D-921284542544}"/>
              </a:ext>
            </a:extLst>
          </p:cNvPr>
          <p:cNvSpPr/>
          <p:nvPr/>
        </p:nvSpPr>
        <p:spPr>
          <a:xfrm>
            <a:off x="5047415" y="5895338"/>
            <a:ext cx="71445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/>
              <a:t>Environment Structure : Wrapper for CNN</a:t>
            </a: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3D12B6-249A-6A48-850E-154C9F829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282" y="1728069"/>
            <a:ext cx="1237595" cy="1700931"/>
          </a:xfrm>
          <a:prstGeom prst="rect">
            <a:avLst/>
          </a:prstGeom>
        </p:spPr>
      </p:pic>
      <p:pic>
        <p:nvPicPr>
          <p:cNvPr id="5" name="Picture 2" descr="ผลการค้นหารูปภาพสำหรับ python logo png">
            <a:extLst>
              <a:ext uri="{FF2B5EF4-FFF2-40B4-BE49-F238E27FC236}">
                <a16:creationId xmlns:a16="http://schemas.microsoft.com/office/drawing/2014/main" id="{3DBE575D-F3DA-7143-93BF-9E9276514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060" y="2850112"/>
            <a:ext cx="783633" cy="78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381E05-75D1-C645-BDEA-5D32B7F13666}"/>
              </a:ext>
            </a:extLst>
          </p:cNvPr>
          <p:cNvSpPr txBox="1"/>
          <p:nvPr/>
        </p:nvSpPr>
        <p:spPr>
          <a:xfrm>
            <a:off x="431632" y="3904712"/>
            <a:ext cx="29872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dirty="0" err="1"/>
              <a:t>Kaboom</a:t>
            </a:r>
            <a:r>
              <a:rPr lang="th-TH" dirty="0"/>
              <a:t> </a:t>
            </a:r>
            <a:r>
              <a:rPr lang="th-TH" dirty="0" err="1"/>
              <a:t>Environment</a:t>
            </a:r>
            <a:endParaRPr lang="th-TH" dirty="0"/>
          </a:p>
          <a:p>
            <a:pPr algn="ctr"/>
            <a:r>
              <a:rPr lang="th-TH" dirty="0" err="1"/>
              <a:t>with</a:t>
            </a:r>
            <a:r>
              <a:rPr lang="th-TH" dirty="0"/>
              <a:t> </a:t>
            </a:r>
            <a:r>
              <a:rPr lang="th-TH" dirty="0" err="1"/>
              <a:t>Discrete</a:t>
            </a:r>
            <a:r>
              <a:rPr lang="th-TH" dirty="0"/>
              <a:t> </a:t>
            </a:r>
            <a:r>
              <a:rPr lang="th-TH" dirty="0" err="1"/>
              <a:t>Actions</a:t>
            </a:r>
            <a:r>
              <a:rPr lang="th-TH" dirty="0"/>
              <a:t>.</a:t>
            </a:r>
          </a:p>
          <a:p>
            <a:pPr algn="ctr"/>
            <a:r>
              <a:rPr lang="th-TH" dirty="0" err="1"/>
              <a:t>Observation</a:t>
            </a:r>
            <a:r>
              <a:rPr lang="th-TH" dirty="0"/>
              <a:t>: </a:t>
            </a:r>
            <a:r>
              <a:rPr lang="th-TH" dirty="0" err="1"/>
              <a:t>Box</a:t>
            </a:r>
            <a:r>
              <a:rPr lang="en-US" dirty="0"/>
              <a:t> (210, 160, 3)</a:t>
            </a:r>
          </a:p>
        </p:txBody>
      </p:sp>
      <p:pic>
        <p:nvPicPr>
          <p:cNvPr id="13" name="Picture 2" descr="ผลการค้นหารูปภาพสำหรับ python logo png">
            <a:extLst>
              <a:ext uri="{FF2B5EF4-FFF2-40B4-BE49-F238E27FC236}">
                <a16:creationId xmlns:a16="http://schemas.microsoft.com/office/drawing/2014/main" id="{E655E69F-E27C-5C47-ABD7-48A24AA61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448" y="1712902"/>
            <a:ext cx="1731264" cy="173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490553E-91EF-0444-9D9B-C045B80C6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307" y="1803655"/>
            <a:ext cx="1237595" cy="1700931"/>
          </a:xfrm>
          <a:prstGeom prst="rect">
            <a:avLst/>
          </a:prstGeom>
        </p:spPr>
      </p:pic>
      <p:pic>
        <p:nvPicPr>
          <p:cNvPr id="17" name="Picture 2" descr="ผลการค้นหารูปภาพสำหรับ python logo png">
            <a:extLst>
              <a:ext uri="{FF2B5EF4-FFF2-40B4-BE49-F238E27FC236}">
                <a16:creationId xmlns:a16="http://schemas.microsoft.com/office/drawing/2014/main" id="{503ABE60-14B8-A34E-9F66-E978232D5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4085" y="2925698"/>
            <a:ext cx="783633" cy="78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30F581-DF7C-2148-ABF6-2357C6D3DD3D}"/>
              </a:ext>
            </a:extLst>
          </p:cNvPr>
          <p:cNvSpPr txBox="1"/>
          <p:nvPr/>
        </p:nvSpPr>
        <p:spPr>
          <a:xfrm>
            <a:off x="4685473" y="3905244"/>
            <a:ext cx="26772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 err="1"/>
              <a:t>KaboomWrapper</a:t>
            </a:r>
            <a:r>
              <a:rPr lang="th-TH" dirty="0"/>
              <a:t>.</a:t>
            </a:r>
            <a:r>
              <a:rPr lang="th-TH" dirty="0" err="1"/>
              <a:t>py</a:t>
            </a:r>
            <a:endParaRPr lang="en-US" dirty="0"/>
          </a:p>
          <a:p>
            <a:pPr algn="ctr"/>
            <a:r>
              <a:rPr lang="en-US" dirty="0"/>
              <a:t>(Python file for Wrapped Environment into Convolutional Neural Net)</a:t>
            </a:r>
            <a:endParaRPr lang="th-TH" dirty="0"/>
          </a:p>
          <a:p>
            <a:pPr algn="ctr"/>
            <a:endParaRPr lang="th-TH" dirty="0"/>
          </a:p>
          <a:p>
            <a:pPr algn="ctr"/>
            <a:endParaRPr lang="th-TH" dirty="0"/>
          </a:p>
          <a:p>
            <a:pPr algn="ctr"/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3C66E13-2E2D-1C45-BA1D-17D9350D5A90}"/>
              </a:ext>
            </a:extLst>
          </p:cNvPr>
          <p:cNvCxnSpPr/>
          <p:nvPr/>
        </p:nvCxnSpPr>
        <p:spPr>
          <a:xfrm>
            <a:off x="3226565" y="2599083"/>
            <a:ext cx="1243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2BA7610-1D0C-9845-9E2E-FE6E042EE1FD}"/>
              </a:ext>
            </a:extLst>
          </p:cNvPr>
          <p:cNvCxnSpPr/>
          <p:nvPr/>
        </p:nvCxnSpPr>
        <p:spPr>
          <a:xfrm>
            <a:off x="7550273" y="2607366"/>
            <a:ext cx="1243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A4AF32C-346E-D047-BB59-96405A283AE8}"/>
              </a:ext>
            </a:extLst>
          </p:cNvPr>
          <p:cNvSpPr txBox="1"/>
          <p:nvPr/>
        </p:nvSpPr>
        <p:spPr>
          <a:xfrm>
            <a:off x="8793903" y="3904712"/>
            <a:ext cx="26926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 err="1"/>
              <a:t>Kaboom</a:t>
            </a:r>
            <a:r>
              <a:rPr lang="th-TH" dirty="0"/>
              <a:t> </a:t>
            </a:r>
            <a:r>
              <a:rPr lang="th-TH" dirty="0" err="1"/>
              <a:t>Environment</a:t>
            </a:r>
            <a:r>
              <a:rPr lang="th-TH" dirty="0"/>
              <a:t> </a:t>
            </a:r>
          </a:p>
          <a:p>
            <a:pPr algn="ctr"/>
            <a:r>
              <a:rPr lang="th-TH" dirty="0" err="1"/>
              <a:t>Obser</a:t>
            </a:r>
            <a:r>
              <a:rPr lang="en-US" dirty="0" err="1"/>
              <a:t>vation</a:t>
            </a:r>
            <a:r>
              <a:rPr lang="en-US" dirty="0"/>
              <a:t>: Box (4,84,84)</a:t>
            </a:r>
            <a:endParaRPr lang="th-TH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642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3C39C2-3EDC-47C9-8243-A1C7AAF783F2}"/>
              </a:ext>
            </a:extLst>
          </p:cNvPr>
          <p:cNvSpPr txBox="1"/>
          <p:nvPr/>
        </p:nvSpPr>
        <p:spPr>
          <a:xfrm>
            <a:off x="1097280" y="758952"/>
            <a:ext cx="10058400" cy="3892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Algorithm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29083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E9C02C5-216C-C74F-A4EA-FC4E71247010}"/>
              </a:ext>
            </a:extLst>
          </p:cNvPr>
          <p:cNvSpPr txBox="1"/>
          <p:nvPr/>
        </p:nvSpPr>
        <p:spPr>
          <a:xfrm>
            <a:off x="0" y="0"/>
            <a:ext cx="7315200" cy="754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/>
              <a:t>Dueling Deep Q Networks (DDQN)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68B9A8-83D9-444E-A74A-8049AC38C0EF}"/>
              </a:ext>
            </a:extLst>
          </p:cNvPr>
          <p:cNvSpPr txBox="1"/>
          <p:nvPr/>
        </p:nvSpPr>
        <p:spPr>
          <a:xfrm>
            <a:off x="1493134" y="1134318"/>
            <a:ext cx="1164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/>
              <a:t>อธิบาย </a:t>
            </a:r>
            <a:r>
              <a:rPr lang="th-TH" dirty="0" err="1"/>
              <a:t>ddqn</a:t>
            </a:r>
            <a:endParaRPr lang="en-US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32B8557C-BC28-9D46-8141-58D5CEF12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640" y="3052019"/>
            <a:ext cx="40767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190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884A04-58D3-704A-8A79-AC1CC620D3B5}"/>
              </a:ext>
            </a:extLst>
          </p:cNvPr>
          <p:cNvSpPr txBox="1"/>
          <p:nvPr/>
        </p:nvSpPr>
        <p:spPr>
          <a:xfrm>
            <a:off x="0" y="0"/>
            <a:ext cx="523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h-TH" sz="3200" dirty="0" err="1"/>
              <a:t>Why</a:t>
            </a:r>
            <a:r>
              <a:rPr lang="th-TH" sz="3200" dirty="0"/>
              <a:t> </a:t>
            </a:r>
            <a:r>
              <a:rPr lang="th-TH" sz="3200" dirty="0" err="1"/>
              <a:t>we</a:t>
            </a:r>
            <a:r>
              <a:rPr lang="th-TH" sz="3200" dirty="0"/>
              <a:t> </a:t>
            </a:r>
            <a:r>
              <a:rPr lang="th-TH" sz="3200" dirty="0" err="1"/>
              <a:t>use</a:t>
            </a:r>
            <a:r>
              <a:rPr lang="th-TH" sz="3200" dirty="0"/>
              <a:t> </a:t>
            </a:r>
            <a:r>
              <a:rPr lang="th-TH" sz="3200" dirty="0" err="1"/>
              <a:t>this</a:t>
            </a:r>
            <a:r>
              <a:rPr lang="th-TH" sz="3200" dirty="0"/>
              <a:t> DDQN?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208692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3C39C2-3EDC-47C9-8243-A1C7AAF783F2}"/>
              </a:ext>
            </a:extLst>
          </p:cNvPr>
          <p:cNvSpPr txBox="1"/>
          <p:nvPr/>
        </p:nvSpPr>
        <p:spPr>
          <a:xfrm>
            <a:off x="1097280" y="758952"/>
            <a:ext cx="10058400" cy="3892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Expect result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282454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2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A788E0-BB1D-8343-BC19-885AE3FD5C1B}"/>
              </a:ext>
            </a:extLst>
          </p:cNvPr>
          <p:cNvSpPr txBox="1"/>
          <p:nvPr/>
        </p:nvSpPr>
        <p:spPr>
          <a:xfrm>
            <a:off x="484813" y="640080"/>
            <a:ext cx="3739945" cy="28503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	</a:t>
            </a:r>
            <a:r>
              <a:rPr lang="en-US" sz="26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สิ่งที่เราคาดหวังที่จะได้รับจากการศึกษา</a:t>
            </a:r>
            <a:r>
              <a:rPr lang="en-US" sz="2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และทดลองคือคอมพิวเตอร์มีความสามารถในการเล่นเกม</a:t>
            </a:r>
            <a:r>
              <a:rPr lang="en-US" sz="2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Kaboo</a:t>
            </a:r>
            <a:r>
              <a:rPr lang="th-TH" sz="2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 </a:t>
            </a:r>
            <a:r>
              <a:rPr lang="en-US" sz="26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ได้อย่างมีประสิทธิภาพที่สุด</a:t>
            </a:r>
            <a:r>
              <a:rPr lang="en-US" sz="2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โดยในการเล่นนั้นเราคาดหวังที่จะให้ปัญญาประดิษฐ์เล่นให้ได้</a:t>
            </a:r>
            <a:endParaRPr lang="en-US" sz="2600" spc="-5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0" name="Straight Connector 14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70463A86-FA95-4841-8AA3-518E689522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60" b="1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86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3C39C2-3EDC-47C9-8243-A1C7AAF783F2}"/>
              </a:ext>
            </a:extLst>
          </p:cNvPr>
          <p:cNvSpPr txBox="1"/>
          <p:nvPr/>
        </p:nvSpPr>
        <p:spPr>
          <a:xfrm>
            <a:off x="1097280" y="758952"/>
            <a:ext cx="10058400" cy="3892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th-TH" sz="96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</a:t>
            </a:r>
            <a:r>
              <a:rPr lang="th-TH" sz="9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th-TH" sz="96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training</a:t>
            </a:r>
            <a:endParaRPr lang="en-US" sz="9600" spc="-5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417494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9528EC9-FCC1-BD46-B264-21038F0451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600" y="1352550"/>
            <a:ext cx="51308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029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3C39C2-3EDC-47C9-8243-A1C7AAF783F2}"/>
              </a:ext>
            </a:extLst>
          </p:cNvPr>
          <p:cNvSpPr txBox="1"/>
          <p:nvPr/>
        </p:nvSpPr>
        <p:spPr>
          <a:xfrm>
            <a:off x="1097280" y="758952"/>
            <a:ext cx="10058400" cy="3892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8189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09CB32-F504-4BF1-BE1B-64F6785B3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69" y="486469"/>
            <a:ext cx="5505450" cy="52101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24453B-E4BF-49C8-976C-9D60D14C0FB4}"/>
              </a:ext>
            </a:extLst>
          </p:cNvPr>
          <p:cNvSpPr txBox="1"/>
          <p:nvPr/>
        </p:nvSpPr>
        <p:spPr>
          <a:xfrm>
            <a:off x="5872294" y="1090477"/>
            <a:ext cx="60591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Reinforcement Learning (RL) is a one part of Machine Learning that about Trial-and-Error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6348DF-BAD3-4259-AE28-8087E160EBB1}"/>
              </a:ext>
            </a:extLst>
          </p:cNvPr>
          <p:cNvSpPr txBox="1"/>
          <p:nvPr/>
        </p:nvSpPr>
        <p:spPr>
          <a:xfrm>
            <a:off x="5872294" y="3413033"/>
            <a:ext cx="57967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That Inspire by concept of Behavioral Psychology</a:t>
            </a:r>
          </a:p>
        </p:txBody>
      </p:sp>
    </p:spTree>
    <p:extLst>
      <p:ext uri="{BB962C8B-B14F-4D97-AF65-F5344CB8AC3E}">
        <p14:creationId xmlns:p14="http://schemas.microsoft.com/office/powerpoint/2010/main" val="3533068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16AE63-DF8B-425B-A4BF-89805512E1E9}"/>
              </a:ext>
            </a:extLst>
          </p:cNvPr>
          <p:cNvSpPr txBox="1"/>
          <p:nvPr/>
        </p:nvSpPr>
        <p:spPr>
          <a:xfrm>
            <a:off x="1097280" y="758952"/>
            <a:ext cx="10058400" cy="3892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9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Basic Concept of Reinforcement Learning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86613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296FA8-8C17-4E9B-BC00-6F3D47C589E7}"/>
              </a:ext>
            </a:extLst>
          </p:cNvPr>
          <p:cNvSpPr txBox="1"/>
          <p:nvPr/>
        </p:nvSpPr>
        <p:spPr>
          <a:xfrm>
            <a:off x="1851694" y="5485346"/>
            <a:ext cx="3590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Reward  (Positive Reward)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7C0EFF-5416-4A28-8D5F-4A21EB80EE75}"/>
              </a:ext>
            </a:extLst>
          </p:cNvPr>
          <p:cNvSpPr txBox="1"/>
          <p:nvPr/>
        </p:nvSpPr>
        <p:spPr>
          <a:xfrm>
            <a:off x="7403026" y="5594474"/>
            <a:ext cx="3247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Punishment (Negative Reward)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4C33190-25E2-401C-9F1E-E70E49919932}"/>
              </a:ext>
            </a:extLst>
          </p:cNvPr>
          <p:cNvCxnSpPr/>
          <p:nvPr/>
        </p:nvCxnSpPr>
        <p:spPr>
          <a:xfrm>
            <a:off x="6096000" y="1163496"/>
            <a:ext cx="0" cy="44281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3786433B-E2DD-425D-9350-212673D2F6C8}"/>
              </a:ext>
            </a:extLst>
          </p:cNvPr>
          <p:cNvSpPr/>
          <p:nvPr/>
        </p:nvSpPr>
        <p:spPr>
          <a:xfrm>
            <a:off x="1297809" y="1166326"/>
            <a:ext cx="3270423" cy="1243049"/>
          </a:xfrm>
          <a:prstGeom prst="wedgeEllipseCallou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Give me a hand. Good!</a:t>
            </a:r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3A512E0E-46DE-43FF-B8DF-12DC511AED56}"/>
              </a:ext>
            </a:extLst>
          </p:cNvPr>
          <p:cNvSpPr/>
          <p:nvPr/>
        </p:nvSpPr>
        <p:spPr>
          <a:xfrm>
            <a:off x="6910956" y="1163496"/>
            <a:ext cx="3270423" cy="1243049"/>
          </a:xfrm>
          <a:prstGeom prst="wedgeEllipseCallou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Give me hand. Ouch!!!!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35FB5A2-6421-2849-AD3F-0DD793559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88" y="2867693"/>
            <a:ext cx="2615332" cy="23440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EC57B33-2BCA-3542-8828-E51438319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124" y="3108376"/>
            <a:ext cx="2789471" cy="18552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C209EE-54B2-FB46-85F1-4109C13A41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283" y="3114036"/>
            <a:ext cx="2363330" cy="15755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EB6D495-8E9F-AD48-974D-653D0B3E03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55346" y="3108376"/>
            <a:ext cx="2789465" cy="18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869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ผลการค้นหารูปภาพสำหรับ reinforcement learning maze">
            <a:extLst>
              <a:ext uri="{FF2B5EF4-FFF2-40B4-BE49-F238E27FC236}">
                <a16:creationId xmlns:a16="http://schemas.microsoft.com/office/drawing/2014/main" id="{C8959DA1-B827-4FC3-AD85-24FF76643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50" y="742837"/>
            <a:ext cx="7124700" cy="405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15AAC7-DDE2-451D-BD8D-CA7DE8509F3C}"/>
              </a:ext>
            </a:extLst>
          </p:cNvPr>
          <p:cNvSpPr txBox="1"/>
          <p:nvPr/>
        </p:nvSpPr>
        <p:spPr>
          <a:xfrm>
            <a:off x="0" y="39333"/>
            <a:ext cx="8270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Situation : Find a Way to get out of the maze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30601F-5737-42FB-B5A6-996A4B1E4899}"/>
              </a:ext>
            </a:extLst>
          </p:cNvPr>
          <p:cNvSpPr txBox="1"/>
          <p:nvPr/>
        </p:nvSpPr>
        <p:spPr>
          <a:xfrm>
            <a:off x="982910" y="5037945"/>
            <a:ext cx="102261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Positive Reward : Go to Right way. You get +1 for each step</a:t>
            </a:r>
          </a:p>
          <a:p>
            <a:r>
              <a:rPr lang="en-US" sz="3200" dirty="0"/>
              <a:t>Negative Reward : Go to Wrong way. You get -1 for each step</a:t>
            </a:r>
          </a:p>
        </p:txBody>
      </p:sp>
    </p:spTree>
    <p:extLst>
      <p:ext uri="{BB962C8B-B14F-4D97-AF65-F5344CB8AC3E}">
        <p14:creationId xmlns:p14="http://schemas.microsoft.com/office/powerpoint/2010/main" val="1233896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DF840-90C9-46FC-8535-7A0A554E82F7}"/>
              </a:ext>
            </a:extLst>
          </p:cNvPr>
          <p:cNvSpPr txBox="1"/>
          <p:nvPr/>
        </p:nvSpPr>
        <p:spPr>
          <a:xfrm>
            <a:off x="1695974" y="2828835"/>
            <a:ext cx="8800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Objective : Find the best way to do an optimal action to get a most reward or achieve goals</a:t>
            </a:r>
          </a:p>
        </p:txBody>
      </p:sp>
    </p:spTree>
    <p:extLst>
      <p:ext uri="{BB962C8B-B14F-4D97-AF65-F5344CB8AC3E}">
        <p14:creationId xmlns:p14="http://schemas.microsoft.com/office/powerpoint/2010/main" val="2219461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206509-0095-45E0-BD8B-C2986A333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Reinforcement</a:t>
            </a:r>
            <a:br>
              <a:rPr lang="en-US" sz="4400"/>
            </a:br>
            <a:r>
              <a:rPr lang="en-US" sz="4400"/>
              <a:t>Learning</a:t>
            </a:r>
            <a:br>
              <a:rPr lang="en-US" sz="4400"/>
            </a:br>
            <a:r>
              <a:rPr lang="en-US" sz="4400"/>
              <a:t>Cycle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79FAE48-4EFF-49E2-820E-4924815BA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2335" y="2158178"/>
            <a:ext cx="6275667" cy="254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97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CFDFAA-79B2-4E58-B1A7-77B69ABAD5B7}"/>
              </a:ext>
            </a:extLst>
          </p:cNvPr>
          <p:cNvSpPr txBox="1"/>
          <p:nvPr/>
        </p:nvSpPr>
        <p:spPr>
          <a:xfrm>
            <a:off x="1097280" y="758952"/>
            <a:ext cx="10058400" cy="3892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Reinforcement Learning Tools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0830597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444</Words>
  <Application>Microsoft Macintosh PowerPoint</Application>
  <PresentationFormat>Widescreen</PresentationFormat>
  <Paragraphs>68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Calibri</vt:lpstr>
      <vt:lpstr>Calibri Light</vt:lpstr>
      <vt:lpstr>RetrospectVTI</vt:lpstr>
      <vt:lpstr>Characters Behaviors in Video game  Using Reinforcement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Reinforcement Learning Cycle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Characters Behaviors in Video game  Using Reinforcement Learning</dc:title>
  <dc:creator>59070180</dc:creator>
  <cp:lastModifiedBy>59070180</cp:lastModifiedBy>
  <cp:revision>1</cp:revision>
  <dcterms:created xsi:type="dcterms:W3CDTF">2019-12-10T17:10:32Z</dcterms:created>
  <dcterms:modified xsi:type="dcterms:W3CDTF">2019-12-10T17:13:08Z</dcterms:modified>
</cp:coreProperties>
</file>